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Proxima Nova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Press Start 2P"/>
      <p:regular r:id="rId60"/>
    </p:embeddedFont>
    <p:embeddedFont>
      <p:font typeface="Quicksand"/>
      <p:regular r:id="rId61"/>
      <p:bold r:id="rId62"/>
    </p:embeddedFont>
    <p:embeddedFont>
      <p:font typeface="Comfortaa"/>
      <p:regular r:id="rId63"/>
      <p:bold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aleway-regular.fntdata"/><Relationship Id="rId47" Type="http://schemas.openxmlformats.org/officeDocument/2006/relationships/slide" Target="slides/slide40.xml"/><Relationship Id="rId49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Quicksand-bold.fntdata"/><Relationship Id="rId61" Type="http://schemas.openxmlformats.org/officeDocument/2006/relationships/font" Target="fonts/Quicksand-regular.fntdata"/><Relationship Id="rId20" Type="http://schemas.openxmlformats.org/officeDocument/2006/relationships/slide" Target="slides/slide13.xml"/><Relationship Id="rId64" Type="http://schemas.openxmlformats.org/officeDocument/2006/relationships/font" Target="fonts/Comfortaa-bold.fntdata"/><Relationship Id="rId63" Type="http://schemas.openxmlformats.org/officeDocument/2006/relationships/font" Target="fonts/Comfortaa-regular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PressStart2P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ProximaNova-bold.fntdata"/><Relationship Id="rId52" Type="http://schemas.openxmlformats.org/officeDocument/2006/relationships/font" Target="fonts/ProximaNova-regular.fntdata"/><Relationship Id="rId11" Type="http://schemas.openxmlformats.org/officeDocument/2006/relationships/slide" Target="slides/slide4.xml"/><Relationship Id="rId55" Type="http://schemas.openxmlformats.org/officeDocument/2006/relationships/font" Target="fonts/ProximaNova-boldItalic.fntdata"/><Relationship Id="rId10" Type="http://schemas.openxmlformats.org/officeDocument/2006/relationships/slide" Target="slides/slide3.xml"/><Relationship Id="rId54" Type="http://schemas.openxmlformats.org/officeDocument/2006/relationships/font" Target="fonts/ProximaNova-italic.fntdata"/><Relationship Id="rId13" Type="http://schemas.openxmlformats.org/officeDocument/2006/relationships/slide" Target="slides/slide6.xml"/><Relationship Id="rId57" Type="http://schemas.openxmlformats.org/officeDocument/2006/relationships/font" Target="fonts/Montserrat-bold.fntdata"/><Relationship Id="rId12" Type="http://schemas.openxmlformats.org/officeDocument/2006/relationships/slide" Target="slides/slide5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8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7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9835e1333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9835e1333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9835e1333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9835e1333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9835e1333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9835e1333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9835e1333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9835e1333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9835e133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39835e133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9835e1333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9835e133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9835e133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9835e133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9835e1333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9835e1333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9835e133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9835e133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9835e1333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39835e1333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9835e1333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9835e133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9835e1333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9835e1333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9835e133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9835e133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9835e1333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9835e1333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9835e1333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9835e1333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025537a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b025537a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9835e1333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9835e1333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9835e1333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9835e1333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9835e133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9835e133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39835e1333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39835e1333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025537a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b025537a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ef1c332b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ef1c332b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9835e1333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9835e1333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ef1c332b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ef1c332b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ef1c332bf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ef1c332bf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f1c332bf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f1c332bf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ef1c332bf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ef1c332bf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ef1c332bf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ef1c332bf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f1c332bf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f1c332bf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f1c332bf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f1c332bf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e7ef86c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ee7ef86c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e7ef8b9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e7ef8b9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39835e1333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39835e1333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9835e133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9835e133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0dd33c7d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0dd33c7d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9835e1333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39835e1333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e854445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e854445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9835e133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9835e133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9835e1333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9835e1333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9835e1333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9835e1333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1" name="Google Shape;101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5" name="Google Shape;1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4" name="Google Shape;11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1" name="Google Shape;12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hyperlink" Target="http://www.youtube.com/watch?v=neZaAVC_6wU" TargetMode="External"/><Relationship Id="rId5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Relationship Id="rId4" Type="http://schemas.openxmlformats.org/officeDocument/2006/relationships/hyperlink" Target="https://creativecommons.org/licenses/by-nc-sa/4.0/deed.pt-br" TargetMode="External"/><Relationship Id="rId9" Type="http://schemas.openxmlformats.org/officeDocument/2006/relationships/image" Target="../media/image39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Relationship Id="rId7" Type="http://schemas.openxmlformats.org/officeDocument/2006/relationships/image" Target="../media/image42.png"/><Relationship Id="rId8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7"/>
          <p:cNvSpPr txBox="1"/>
          <p:nvPr/>
        </p:nvSpPr>
        <p:spPr>
          <a:xfrm>
            <a:off x="4219750" y="3966175"/>
            <a:ext cx="42567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NEPeTI: Aplicando a Computação na Educação Básica do Cerrado</a:t>
            </a:r>
            <a:endParaRPr b="1" sz="9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9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Chamada Pública IFES/SETEC/MEC nº 88/2022</a:t>
            </a:r>
            <a:endParaRPr b="1" sz="9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0" name="Google Shape;230;p4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Aplicabilidade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6"/>
          <p:cNvSpPr txBox="1"/>
          <p:nvPr/>
        </p:nvSpPr>
        <p:spPr>
          <a:xfrm>
            <a:off x="311700" y="1152475"/>
            <a:ext cx="85287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Dada sua relevância, inclusive vem sendo sugerida que a aplicação de PC possa ocorrer desde 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educação básica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NÃO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é a mesma coisa que saber mexer/jogar no computador, tablet ou smartphone (apesar de utilizarmos habilidades de PC ao mexer com estes dispositivos);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"/>
              <a:buChar char="●"/>
            </a:pP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NÃO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é necessário um computador para se trabalhar com PC: pessoas, objetos e espaços físicos podem ser utilizados para o desenvolvimento do PC de forma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desplugada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EDD5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75" y="0"/>
            <a:ext cx="72751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45" name="Google Shape;245;p4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 como isso está presente no dia a dia?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48"/>
          <p:cNvSpPr txBox="1"/>
          <p:nvPr/>
        </p:nvSpPr>
        <p:spPr>
          <a:xfrm>
            <a:off x="311700" y="1152475"/>
            <a:ext cx="57534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Considerando a realização de uma festa (a exemplo de um aniversário), toda sua preparação pode ser dividida em etapas.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48"/>
          <p:cNvSpPr/>
          <p:nvPr/>
        </p:nvSpPr>
        <p:spPr>
          <a:xfrm>
            <a:off x="864625" y="2896850"/>
            <a:ext cx="4852500" cy="951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3A9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aleway"/>
                <a:ea typeface="Raleway"/>
                <a:cs typeface="Raleway"/>
                <a:sym typeface="Raleway"/>
              </a:rPr>
              <a:t>Decomposição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9" name="Google Shape;2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7200" y="1287152"/>
            <a:ext cx="1894059" cy="313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000" y="1227125"/>
            <a:ext cx="3115200" cy="31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8" name="Google Shape;258;p49"/>
          <p:cNvPicPr preferRelativeResize="0"/>
          <p:nvPr/>
        </p:nvPicPr>
        <p:blipFill rotWithShape="1">
          <a:blip r:embed="rId4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 como isso está presente no dia a dia?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9"/>
          <p:cNvSpPr txBox="1"/>
          <p:nvPr/>
        </p:nvSpPr>
        <p:spPr>
          <a:xfrm>
            <a:off x="311700" y="1152475"/>
            <a:ext cx="58284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Após as compras do supermercado, ao separar os produtos em grupos (como alimentação e limpeza), fazemos a análise de características em comum.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49"/>
          <p:cNvSpPr/>
          <p:nvPr/>
        </p:nvSpPr>
        <p:spPr>
          <a:xfrm>
            <a:off x="864625" y="3049250"/>
            <a:ext cx="4852500" cy="951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3A9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aleway"/>
                <a:ea typeface="Raleway"/>
                <a:cs typeface="Raleway"/>
                <a:sym typeface="Raleway"/>
              </a:rPr>
              <a:t>Reconhecimento de Padrões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5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69" name="Google Shape;269;p5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 como isso está presente no dia a dia?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0"/>
          <p:cNvSpPr txBox="1"/>
          <p:nvPr/>
        </p:nvSpPr>
        <p:spPr>
          <a:xfrm>
            <a:off x="311700" y="1152475"/>
            <a:ext cx="58068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Vendo um álbum de fotografias é possível abstrair. Caso esteja em busca de fotos de formatura, verifica-se quais pertencem ao objetivo, eliminando as demais (abstraindo-as).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50"/>
          <p:cNvSpPr/>
          <p:nvPr/>
        </p:nvSpPr>
        <p:spPr>
          <a:xfrm>
            <a:off x="864625" y="3354050"/>
            <a:ext cx="4852500" cy="951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3A9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aleway"/>
                <a:ea typeface="Raleway"/>
                <a:cs typeface="Raleway"/>
                <a:sym typeface="Raleway"/>
              </a:rPr>
              <a:t>Abstração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850" y="1635347"/>
            <a:ext cx="3573751" cy="21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5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1" name="Google Shape;281;p5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E como isso está presente no dia a dia?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51"/>
          <p:cNvSpPr txBox="1"/>
          <p:nvPr/>
        </p:nvSpPr>
        <p:spPr>
          <a:xfrm>
            <a:off x="311700" y="1152475"/>
            <a:ext cx="5731800" cy="18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Seguir o passo a passo de uma receita de bolo de chocolate, levando em consideração uma sequência de passos para realizar uma ação.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p51"/>
          <p:cNvSpPr/>
          <p:nvPr/>
        </p:nvSpPr>
        <p:spPr>
          <a:xfrm>
            <a:off x="864625" y="3049250"/>
            <a:ext cx="4852500" cy="951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03A9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Raleway"/>
                <a:ea typeface="Raleway"/>
                <a:cs typeface="Raleway"/>
                <a:sym typeface="Raleway"/>
              </a:rPr>
              <a:t>Algoritmos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85" name="Google Shape;28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925" y="2400600"/>
            <a:ext cx="2345100" cy="166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3" name="Google Shape;293;p5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Mas qual a relação disso?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52"/>
          <p:cNvSpPr txBox="1"/>
          <p:nvPr/>
        </p:nvSpPr>
        <p:spPr>
          <a:xfrm>
            <a:off x="311700" y="1152475"/>
            <a:ext cx="8520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Então, qual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relação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do PC com 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computador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Quando se compreende que o </a:t>
            </a:r>
            <a:r>
              <a:rPr b="1" lang="pt-BR" sz="22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Pensamento Computacional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está relacionado a sistematizar 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resolução de problemas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por meio da construção de algoritmos, fica evidente que uma das formas mais simples de exercitar essa habilidade é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instruir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computador a realizar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tarefas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Repassar instruções ao computador em uma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linguagem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que entendemos para que ele realize o que queremos.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Os computadores </a:t>
            </a:r>
            <a:r>
              <a:rPr b="1" lang="pt-BR" sz="2200" u="sng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não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deveriam ser utilizados apenas para aulas de alfabetização digital e afins;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Também deveriam ter um papel essencial na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solução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de diversos tipos de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problemas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 mundo real, aumentando a habilidade de raciocínio lógico;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Além deste, raciocínio matemático e lógica;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Conhecimentos estratégicos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para o desenvolvimento social e econômico mundial.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2" name="Google Shape;302;p5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4" name="Google Shape;304;p5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Raciocínio lógico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5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3" name="Google Shape;313;p5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Raciocínio lógico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4"/>
          <p:cNvSpPr/>
          <p:nvPr/>
        </p:nvSpPr>
        <p:spPr>
          <a:xfrm>
            <a:off x="311700" y="1409750"/>
            <a:ext cx="6396900" cy="20496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3A9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omfortaa"/>
                <a:ea typeface="Comfortaa"/>
                <a:cs typeface="Comfortaa"/>
                <a:sym typeface="Comfortaa"/>
              </a:rPr>
              <a:t>Tarefa: vestir-se. 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mfortaa"/>
                <a:ea typeface="Comfortaa"/>
                <a:cs typeface="Comfortaa"/>
                <a:sym typeface="Comfortaa"/>
              </a:rPr>
              <a:t>O armário está fechado. 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mfortaa"/>
                <a:ea typeface="Comfortaa"/>
                <a:cs typeface="Comfortaa"/>
                <a:sym typeface="Comfortaa"/>
              </a:rPr>
              <a:t>A roupa está dentro do armário. 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mfortaa"/>
                <a:ea typeface="Comfortaa"/>
                <a:cs typeface="Comfortaa"/>
                <a:sym typeface="Comfortaa"/>
              </a:rPr>
              <a:t>Primeiro preciso abrir o armário para pegar a roupa. 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Comfortaa"/>
                <a:ea typeface="Comfortaa"/>
                <a:cs typeface="Comfortaa"/>
                <a:sym typeface="Comfortaa"/>
              </a:rPr>
              <a:t>Depois de pegar a roupa, posso me vestir.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6" name="Google Shape;31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9125" y="1342975"/>
            <a:ext cx="2049625" cy="20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4"/>
          <p:cNvSpPr txBox="1"/>
          <p:nvPr/>
        </p:nvSpPr>
        <p:spPr>
          <a:xfrm>
            <a:off x="460225" y="3711125"/>
            <a:ext cx="7978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Descrever corretamente o encadeamento lógico para a ação, em uma sequência </a:t>
            </a:r>
            <a:r>
              <a:rPr b="1" lang="pt-BR" sz="1500"/>
              <a:t>finita </a:t>
            </a:r>
            <a:r>
              <a:rPr lang="pt-BR" sz="1500"/>
              <a:t>de passos retoma o 4º pilar que se refere ao </a:t>
            </a:r>
            <a:r>
              <a:rPr b="1" lang="pt-BR" sz="1500"/>
              <a:t>Algoritmo</a:t>
            </a:r>
            <a:r>
              <a:rPr lang="pt-BR" sz="1500"/>
              <a:t>!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2675" y="-291225"/>
            <a:ext cx="10125149" cy="56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637" y="1564400"/>
            <a:ext cx="1996525" cy="19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/>
          <p:nvPr/>
        </p:nvSpPr>
        <p:spPr>
          <a:xfrm>
            <a:off x="-23550" y="3695775"/>
            <a:ext cx="9167400" cy="1447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pic>
        <p:nvPicPr>
          <p:cNvPr id="151" name="Google Shape;151;p38"/>
          <p:cNvPicPr preferRelativeResize="0"/>
          <p:nvPr/>
        </p:nvPicPr>
        <p:blipFill rotWithShape="1">
          <a:blip r:embed="rId3">
            <a:alphaModFix/>
          </a:blip>
          <a:srcRect b="38331" l="0" r="0" t="36954"/>
          <a:stretch/>
        </p:blipFill>
        <p:spPr>
          <a:xfrm>
            <a:off x="2544340" y="3921325"/>
            <a:ext cx="4031627" cy="9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8"/>
          <p:cNvPicPr preferRelativeResize="0"/>
          <p:nvPr/>
        </p:nvPicPr>
        <p:blipFill rotWithShape="1">
          <a:blip r:embed="rId4">
            <a:alphaModFix/>
          </a:blip>
          <a:srcRect b="19414" l="0" r="0" t="27756"/>
          <a:stretch/>
        </p:blipFill>
        <p:spPr>
          <a:xfrm>
            <a:off x="1208974" y="333650"/>
            <a:ext cx="6702350" cy="296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5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1" name="Google Shape;331;p5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Desafio #01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Um homem precisa atravessar um rio com um barco que possui a capacidade apenas para carregar ele e mais uma de suas 3 cargas, que são: um lobo, uma cabra e um repolho;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 que o homem deve fazer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para conseguir atravessar o rio sem perder suas cargas?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○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 lobo não pode ficar sozinho com a cabra;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○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cabra não pode ficar a sós com o repolho.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125" y="2862575"/>
            <a:ext cx="1592250" cy="15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42" name="Google Shape;342;p5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Resolvendo o problema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Solução do problema clássico &quot;O lobo, a cabra e a couve&quot;&#10;-&#10;Solution of the classical problem &quot;The wolf, the goat and the cabbage&quot;&#10;-&#10;Um camponês traz consigo um lobo, uma cabra e uma couve e pretende atravessar um rio num barco. Acontece que o barco é demasido pequeno e apenas permite transportar um dos três junto com o camponês. Como poderá transportar os três para o outro lado da margem? (O lobo não pode ficar sozinho com a cabra e a cabra não pode ficar sozinha com a couve)." id="344" name="Google Shape;344;p57" title="O Lobo, a cabra e a couv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2725" y="1221400"/>
            <a:ext cx="4337900" cy="32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52" name="Google Shape;352;p5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Resolvendo o problema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58"/>
          <p:cNvSpPr txBox="1"/>
          <p:nvPr>
            <p:ph idx="1" type="body"/>
          </p:nvPr>
        </p:nvSpPr>
        <p:spPr>
          <a:xfrm>
            <a:off x="311700" y="1152475"/>
            <a:ext cx="8520600" cy="27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Passos: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○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(1) leve a cabra para a outra margem;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○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(2) volte com o barco vazio, pegue o repolho e leve-o para a outra margem;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○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(3) deixe o repolho, mas traga  a cabra de volta no barco;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○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(4) troque a cabra pelo lobo e cruze o rio com o lobo;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○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(5) volte para pegar a cabra. 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5" name="Google Shape;355;p58"/>
          <p:cNvSpPr txBox="1"/>
          <p:nvPr/>
        </p:nvSpPr>
        <p:spPr>
          <a:xfrm>
            <a:off x="838050" y="3968700"/>
            <a:ext cx="7745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/>
              <a:t>Note que existe uma outra solução: no passo (2) podemos levar o lobo ao invés do repolho.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/>
              <a:t>Portanto, podem haver várias resoluções para um mesmo problema.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56" name="Google Shape;356;p58"/>
          <p:cNvPicPr preferRelativeResize="0"/>
          <p:nvPr/>
        </p:nvPicPr>
        <p:blipFill rotWithShape="1">
          <a:blip r:embed="rId4">
            <a:alphaModFix/>
          </a:blip>
          <a:srcRect b="8975" l="11945" r="8309" t="10960"/>
          <a:stretch/>
        </p:blipFill>
        <p:spPr>
          <a:xfrm>
            <a:off x="8089750" y="3304575"/>
            <a:ext cx="673923" cy="6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2675" y="-291225"/>
            <a:ext cx="10125149" cy="56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637" y="1564400"/>
            <a:ext cx="1996525" cy="19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6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0" name="Google Shape;370;p6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Desafio #02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2" name="Google Shape;372;p60"/>
          <p:cNvPicPr preferRelativeResize="0"/>
          <p:nvPr/>
        </p:nvPicPr>
        <p:blipFill rotWithShape="1">
          <a:blip r:embed="rId4">
            <a:alphaModFix/>
          </a:blip>
          <a:srcRect b="8016" l="0" r="0" t="3401"/>
          <a:stretch/>
        </p:blipFill>
        <p:spPr>
          <a:xfrm>
            <a:off x="1486825" y="1512200"/>
            <a:ext cx="6041001" cy="29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0"/>
          <p:cNvSpPr txBox="1"/>
          <p:nvPr/>
        </p:nvSpPr>
        <p:spPr>
          <a:xfrm>
            <a:off x="3322950" y="1030800"/>
            <a:ext cx="2440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Proxima Nova"/>
                <a:ea typeface="Proxima Nova"/>
                <a:cs typeface="Proxima Nova"/>
                <a:sym typeface="Proxima Nova"/>
              </a:rPr>
              <a:t> Qual é a senha?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1" name="Google Shape;381;p6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Analisando o problema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Começamos pelo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único bloco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que faz afirmações corretas:  o terceiro bloco (7, 3, 8). Como nada está correto, então podemos concluir que o 7, 3, 8 não fazem parte do código; 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Como o 7 e 8 não fazem parte do código, concluímos pelo último bloco que 0 faz parte do código, porém no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lugar errado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 o 0 está no lugar errado, ele não pode ser na última posição. Olhando (2, 0, 6) temos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dois números corretos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um é o 0, contudo está no lugar errado e o 0 só pode estar na 1ª posição.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6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1" name="Google Shape;391;p6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Analisando o problema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Agora analisando o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primeiro e segundo bloco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o número 6 não pode fazer parte do código, porque se ele fizesse parte, no primeiro diz que estaria no lugar certo, mas vejam que no segundo, a informação diz que está no lugar errado,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logo o número 6 não faz parte do código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Como já vimos que o 6 e 8 não fazem parte do código, olhando primeiro bloco sabemos que o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 está na última posição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Já sabemos que o 0 está na primeira e o 2 na última;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6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1" name="Google Shape;401;p6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Resolvendo o problema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p63"/>
          <p:cNvSpPr txBox="1"/>
          <p:nvPr>
            <p:ph idx="1" type="body"/>
          </p:nvPr>
        </p:nvSpPr>
        <p:spPr>
          <a:xfrm>
            <a:off x="311700" y="1152475"/>
            <a:ext cx="8520600" cy="1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Olhando no segundo bloco concluímos que o número 1 não pode ser, porque a informação diz que o número está no lugar errado, então só sobra o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número 4 para a posição do meio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Logo...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4" name="Google Shape;404;p63"/>
          <p:cNvPicPr preferRelativeResize="0"/>
          <p:nvPr/>
        </p:nvPicPr>
        <p:blipFill rotWithShape="1">
          <a:blip r:embed="rId4">
            <a:alphaModFix/>
          </a:blip>
          <a:srcRect b="29016" l="44812" r="30851" t="53340"/>
          <a:stretch/>
        </p:blipFill>
        <p:spPr>
          <a:xfrm>
            <a:off x="2439215" y="2617100"/>
            <a:ext cx="4065059" cy="165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7715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558" y="1852150"/>
            <a:ext cx="2309642" cy="230964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4"/>
          <p:cNvSpPr/>
          <p:nvPr/>
        </p:nvSpPr>
        <p:spPr>
          <a:xfrm>
            <a:off x="5402150" y="2785300"/>
            <a:ext cx="1515000" cy="50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9" name="Google Shape;419;p6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Algoritmo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1" name="Google Shape;42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75" y="1442862"/>
            <a:ext cx="8131050" cy="28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4775" y="1575550"/>
            <a:ext cx="942749" cy="94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5"/>
          <p:cNvSpPr txBox="1"/>
          <p:nvPr/>
        </p:nvSpPr>
        <p:spPr>
          <a:xfrm>
            <a:off x="2916575" y="1682825"/>
            <a:ext cx="43701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C41D51"/>
                </a:solidFill>
                <a:latin typeface="Quicksand"/>
                <a:ea typeface="Quicksand"/>
                <a:cs typeface="Quicksand"/>
                <a:sym typeface="Quicksand"/>
              </a:rPr>
              <a:t>Quem foi a criadora do 1º algoritmo?</a:t>
            </a:r>
            <a:r>
              <a:rPr lang="pt-BR" sz="1300"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b="1" lang="pt-BR" sz="1300">
                <a:latin typeface="Quicksand"/>
                <a:ea typeface="Quicksand"/>
                <a:cs typeface="Quicksand"/>
                <a:sym typeface="Quicksand"/>
              </a:rPr>
              <a:t>Ada Lovelace</a:t>
            </a:r>
            <a:endParaRPr b="1" sz="13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24" name="Google Shape;424;p65"/>
          <p:cNvSpPr/>
          <p:nvPr/>
        </p:nvSpPr>
        <p:spPr>
          <a:xfrm>
            <a:off x="2916575" y="1713275"/>
            <a:ext cx="4231200" cy="312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3A9B5"/>
            </a:solidFill>
            <a:prstDash val="lg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075" y="0"/>
            <a:ext cx="74814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6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6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2" name="Google Shape;432;p6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6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Algoritmo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4" name="Google Shape;43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631" y="1211125"/>
            <a:ext cx="2072095" cy="32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6"/>
          <p:cNvSpPr txBox="1"/>
          <p:nvPr/>
        </p:nvSpPr>
        <p:spPr>
          <a:xfrm>
            <a:off x="459550" y="1218000"/>
            <a:ext cx="5988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Augusta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Ada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King nasceu em 1815;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Responsável por ajudar Charles Babbage no desenvolvimento da primeira máquina de cálculo;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Quicksand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Criou o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primeiro algoritmo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que calculava funções matemáticas;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Linguagem de programação estruturada ganhou o nome “ADA”.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7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7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43" name="Google Shape;443;p67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Criando algoritmos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67"/>
          <p:cNvSpPr txBox="1"/>
          <p:nvPr/>
        </p:nvSpPr>
        <p:spPr>
          <a:xfrm>
            <a:off x="311700" y="1152475"/>
            <a:ext cx="85206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Qualquer dispositivo eletrônico que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manipula informações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seja de pequeno porte, como um celular; de médio porte, como um computador 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desktop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 ou de grande porte, como os servidores de, todos eles executam basicamente três ações: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Raleway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entrada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 dados;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Raleway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processamento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 dados;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Raleway"/>
              <a:buChar char="○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saída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 dados.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46" name="Google Shape;44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9300" y="2961988"/>
            <a:ext cx="34099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8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8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8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54" name="Google Shape;454;p68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8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Criando algoritmos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6" name="Google Shape;456;p68"/>
          <p:cNvPicPr preferRelativeResize="0"/>
          <p:nvPr/>
        </p:nvPicPr>
        <p:blipFill rotWithShape="1">
          <a:blip r:embed="rId4">
            <a:alphaModFix/>
          </a:blip>
          <a:srcRect b="0" l="0" r="55283" t="7209"/>
          <a:stretch/>
        </p:blipFill>
        <p:spPr>
          <a:xfrm>
            <a:off x="6963600" y="1228674"/>
            <a:ext cx="1954800" cy="32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8"/>
          <p:cNvSpPr txBox="1"/>
          <p:nvPr/>
        </p:nvSpPr>
        <p:spPr>
          <a:xfrm>
            <a:off x="311700" y="1228675"/>
            <a:ext cx="68034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Como esses dispositivos são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controlados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essencialmente por algoritmos específicos para cada cenário ou função, podemos dizer que um algoritmo é composto por comandos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entrada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 dados, comandos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processamento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 dados e comandos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saída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 dados;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Mas o que seria tudo isso na </a:t>
            </a:r>
            <a:r>
              <a:rPr lang="pt-BR" sz="2200" u="sng">
                <a:latin typeface="Proxima Nova"/>
                <a:ea typeface="Proxima Nova"/>
                <a:cs typeface="Proxima Nova"/>
                <a:sym typeface="Proxima Nova"/>
              </a:rPr>
              <a:t>prática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???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9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69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65" name="Google Shape;465;p69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9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Criando algoritmos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69"/>
          <p:cNvSpPr txBox="1"/>
          <p:nvPr/>
        </p:nvSpPr>
        <p:spPr>
          <a:xfrm>
            <a:off x="311700" y="1228675"/>
            <a:ext cx="8440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Entrada de dados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É quando o computador recebe dados do mundo externo, como, por exemplo, do teclado, do microfone, da 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webcam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ou de muitos outros;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algoritmo armazena essas informações na memória para posterior processamento.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68" name="Google Shape;468;p69"/>
          <p:cNvPicPr preferRelativeResize="0"/>
          <p:nvPr/>
        </p:nvPicPr>
        <p:blipFill rotWithShape="1">
          <a:blip r:embed="rId4">
            <a:alphaModFix/>
          </a:blip>
          <a:srcRect b="27624" l="5312" r="4637" t="27624"/>
          <a:stretch/>
        </p:blipFill>
        <p:spPr>
          <a:xfrm>
            <a:off x="6436500" y="3320900"/>
            <a:ext cx="2315988" cy="11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7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6" name="Google Shape;476;p7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Criando algoritmos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8" name="Google Shape;478;p70"/>
          <p:cNvPicPr preferRelativeResize="0"/>
          <p:nvPr/>
        </p:nvPicPr>
        <p:blipFill rotWithShape="1">
          <a:blip r:embed="rId4">
            <a:alphaModFix/>
          </a:blip>
          <a:srcRect b="6135" l="3969" r="71621" t="69662"/>
          <a:stretch/>
        </p:blipFill>
        <p:spPr>
          <a:xfrm>
            <a:off x="7492550" y="3079950"/>
            <a:ext cx="1411150" cy="139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70"/>
          <p:cNvSpPr txBox="1"/>
          <p:nvPr/>
        </p:nvSpPr>
        <p:spPr>
          <a:xfrm>
            <a:off x="311700" y="1152475"/>
            <a:ext cx="84216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Processamento de dados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É o momento em que o algoritmo que está rodando em um computador recebe os dados e os transforma de acordo com uma lógica pré definida, gerando, assim, algum tipo de informação que pode ser utilizado posteriormente, tanto pelo próprio algoritmo quanto pelo mundo externo.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7" name="Google Shape;487;p7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Criando algoritmos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9" name="Google Shape;489;p71"/>
          <p:cNvSpPr txBox="1"/>
          <p:nvPr/>
        </p:nvSpPr>
        <p:spPr>
          <a:xfrm>
            <a:off x="311700" y="1152475"/>
            <a:ext cx="85824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Proxima Nova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Saída de dados</a:t>
            </a:r>
            <a:endParaRPr b="1"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É quando o computador envia os dados resultantes do processamento de dados para o mundo externo;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200"/>
              <a:buFont typeface="Proxima Nova"/>
              <a:buChar char="○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 computador pode enviar essa informação de diversas maneiras, tais como mostrar no monitor, imprimir no papel, enviar o áudio pela caixa de som, entre outros.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90" name="Google Shape;49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8050" y="3252275"/>
            <a:ext cx="1234450" cy="12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8" name="Google Shape;498;p7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7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Criando algoritmos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72"/>
          <p:cNvSpPr txBox="1"/>
          <p:nvPr/>
        </p:nvSpPr>
        <p:spPr>
          <a:xfrm>
            <a:off x="311700" y="1228675"/>
            <a:ext cx="52497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Em resumo, o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algoritmo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é uma sequência de passos para se chegar a um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objetivo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sendo que esses passos, quando executados em um computador, podem ser chamados de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comandos ou instruções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os quais podem ser de 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entrada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processamento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ou 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saída 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de dados.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1" name="Google Shape;501;p72"/>
          <p:cNvPicPr preferRelativeResize="0"/>
          <p:nvPr/>
        </p:nvPicPr>
        <p:blipFill rotWithShape="1">
          <a:blip r:embed="rId4">
            <a:alphaModFix/>
          </a:blip>
          <a:srcRect b="13874" l="5817" r="8756" t="12870"/>
          <a:stretch/>
        </p:blipFill>
        <p:spPr>
          <a:xfrm>
            <a:off x="5675151" y="1415925"/>
            <a:ext cx="3138625" cy="269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B5B9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3"/>
          <p:cNvSpPr txBox="1"/>
          <p:nvPr/>
        </p:nvSpPr>
        <p:spPr>
          <a:xfrm>
            <a:off x="911150" y="2364900"/>
            <a:ext cx="72888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MÃOS NA</a:t>
            </a: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 </a:t>
            </a:r>
            <a:r>
              <a:rPr lang="pt-BR" sz="6200">
                <a:latin typeface="Press Start 2P"/>
                <a:ea typeface="Press Start 2P"/>
                <a:cs typeface="Press Start 2P"/>
                <a:sym typeface="Press Start 2P"/>
              </a:rPr>
              <a:t>MASSA!</a:t>
            </a:r>
            <a:endParaRPr sz="6200">
              <a:latin typeface="Press Start 2P"/>
              <a:ea typeface="Press Start 2P"/>
              <a:cs typeface="Press Start 2P"/>
              <a:sym typeface="Press Start 2P"/>
            </a:endParaRPr>
          </a:p>
        </p:txBody>
      </p:sp>
      <p:pic>
        <p:nvPicPr>
          <p:cNvPr id="507" name="Google Shape;507;p73"/>
          <p:cNvPicPr preferRelativeResize="0"/>
          <p:nvPr/>
        </p:nvPicPr>
        <p:blipFill rotWithShape="1">
          <a:blip r:embed="rId3">
            <a:alphaModFix/>
          </a:blip>
          <a:srcRect b="12808" l="0" r="0" t="0"/>
          <a:stretch/>
        </p:blipFill>
        <p:spPr>
          <a:xfrm>
            <a:off x="4191375" y="345406"/>
            <a:ext cx="728351" cy="13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5" name="Google Shape;515;p7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7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Atividade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7" name="Google Shape;517;p74"/>
          <p:cNvSpPr txBox="1"/>
          <p:nvPr>
            <p:ph idx="1" type="body"/>
          </p:nvPr>
        </p:nvSpPr>
        <p:spPr>
          <a:xfrm>
            <a:off x="311700" y="1152475"/>
            <a:ext cx="8595900" cy="1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Visando fixar o conceito de Pensamento Computacional, a atividade a seguir tem como objetivo demonstrar como o PC se relaciona com algumas atividades comuns do nosso dia-a-dia;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8" name="Google Shape;518;p74"/>
          <p:cNvPicPr preferRelativeResize="0"/>
          <p:nvPr/>
        </p:nvPicPr>
        <p:blipFill rotWithShape="1">
          <a:blip r:embed="rId4">
            <a:alphaModFix/>
          </a:blip>
          <a:srcRect b="17065" l="0" r="0" t="18268"/>
          <a:stretch/>
        </p:blipFill>
        <p:spPr>
          <a:xfrm>
            <a:off x="7072100" y="2512550"/>
            <a:ext cx="1698688" cy="15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4"/>
          <p:cNvSpPr txBox="1"/>
          <p:nvPr/>
        </p:nvSpPr>
        <p:spPr>
          <a:xfrm>
            <a:off x="290050" y="2440375"/>
            <a:ext cx="65451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Sendo assim, vocês irão descrever a sequência de passos ao se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escovar os dentes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tomar banho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e </a:t>
            </a:r>
            <a:r>
              <a:rPr b="1"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preparar um sanduíche</a:t>
            </a:r>
            <a:r>
              <a:rPr lang="pt-BR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5"/>
          <p:cNvSpPr txBox="1"/>
          <p:nvPr/>
        </p:nvSpPr>
        <p:spPr>
          <a:xfrm>
            <a:off x="6115113" y="1132250"/>
            <a:ext cx="2528700" cy="1151400"/>
          </a:xfrm>
          <a:prstGeom prst="rect">
            <a:avLst/>
          </a:prstGeom>
          <a:solidFill>
            <a:srgbClr val="0CB5B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latin typeface="Proxima Nova"/>
                <a:ea typeface="Proxima Nova"/>
                <a:cs typeface="Proxima Nova"/>
                <a:sym typeface="Proxima Nova"/>
              </a:rPr>
              <a:t>Dúvidas e perguntas?!</a:t>
            </a:r>
            <a:endParaRPr b="1" sz="3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5" name="Google Shape;525;p75"/>
          <p:cNvSpPr txBox="1"/>
          <p:nvPr/>
        </p:nvSpPr>
        <p:spPr>
          <a:xfrm>
            <a:off x="6095175" y="2641320"/>
            <a:ext cx="2721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Proxima Nova"/>
                <a:ea typeface="Proxima Nova"/>
                <a:cs typeface="Proxima Nova"/>
                <a:sym typeface="Proxima Nova"/>
              </a:rPr>
              <a:t> @nepeti.ce</a:t>
            </a:r>
            <a:endParaRPr sz="1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26" name="Google Shape;5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5507575" cy="530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5"/>
          <p:cNvPicPr preferRelativeResize="0"/>
          <p:nvPr/>
        </p:nvPicPr>
        <p:blipFill rotWithShape="1">
          <a:blip r:embed="rId4">
            <a:alphaModFix/>
          </a:blip>
          <a:srcRect b="0" l="21807" r="30537" t="0"/>
          <a:stretch/>
        </p:blipFill>
        <p:spPr>
          <a:xfrm>
            <a:off x="6915388" y="89600"/>
            <a:ext cx="928176" cy="9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5"/>
          <p:cNvPicPr preferRelativeResize="0"/>
          <p:nvPr/>
        </p:nvPicPr>
        <p:blipFill rotWithShape="1">
          <a:blip r:embed="rId5">
            <a:alphaModFix/>
          </a:blip>
          <a:srcRect b="21700" l="0" r="0" t="30162"/>
          <a:stretch/>
        </p:blipFill>
        <p:spPr>
          <a:xfrm>
            <a:off x="6029038" y="3926050"/>
            <a:ext cx="2853276" cy="11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375" y="3259350"/>
            <a:ext cx="319750" cy="3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5"/>
          <p:cNvSpPr txBox="1"/>
          <p:nvPr/>
        </p:nvSpPr>
        <p:spPr>
          <a:xfrm>
            <a:off x="6038925" y="3207488"/>
            <a:ext cx="28533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Proxima Nova"/>
                <a:ea typeface="Proxima Nova"/>
                <a:cs typeface="Proxima Nova"/>
                <a:sym typeface="Proxima Nova"/>
              </a:rPr>
              <a:t>informatica.ifgoiano.edu.br</a:t>
            </a:r>
            <a:endParaRPr sz="17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1" name="Google Shape;53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2000" y="2742150"/>
            <a:ext cx="319750" cy="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0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40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5" name="Google Shape;165;p40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0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Recordando…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Google Shape;1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154" y="1122225"/>
            <a:ext cx="3366026" cy="33660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40"/>
          <p:cNvSpPr/>
          <p:nvPr/>
        </p:nvSpPr>
        <p:spPr>
          <a:xfrm>
            <a:off x="891775" y="1684725"/>
            <a:ext cx="4425600" cy="22074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38100">
            <a:solidFill>
              <a:srgbClr val="03A9B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Comfortaa"/>
                <a:ea typeface="Comfortaa"/>
                <a:cs typeface="Comfortaa"/>
                <a:sym typeface="Comfortaa"/>
              </a:rPr>
              <a:t>O Pensamento Computacional é um conjunto de </a:t>
            </a:r>
            <a:r>
              <a:rPr b="1" lang="pt-BR" sz="1800" u="sng">
                <a:latin typeface="Comfortaa"/>
                <a:ea typeface="Comfortaa"/>
                <a:cs typeface="Comfortaa"/>
                <a:sym typeface="Comfortaa"/>
              </a:rPr>
              <a:t>técnicas </a:t>
            </a:r>
            <a:r>
              <a:rPr b="1" lang="pt-BR" sz="1800">
                <a:latin typeface="Comfortaa"/>
                <a:ea typeface="Comfortaa"/>
                <a:cs typeface="Comfortaa"/>
                <a:sym typeface="Comfortaa"/>
              </a:rPr>
              <a:t>da Ciência da Computação que podem ser aplicadas à </a:t>
            </a:r>
            <a:r>
              <a:rPr b="1" lang="pt-BR" sz="1800" u="sng">
                <a:latin typeface="Comfortaa"/>
                <a:ea typeface="Comfortaa"/>
                <a:cs typeface="Comfortaa"/>
                <a:sym typeface="Comfortaa"/>
              </a:rPr>
              <a:t>resolução</a:t>
            </a:r>
            <a:r>
              <a:rPr b="1" lang="pt-BR" sz="1800">
                <a:latin typeface="Comfortaa"/>
                <a:ea typeface="Comfortaa"/>
                <a:cs typeface="Comfortaa"/>
                <a:sym typeface="Comfortaa"/>
              </a:rPr>
              <a:t> de problemas nas diversas áreas do conhecimento.</a:t>
            </a:r>
            <a:endParaRPr b="1"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9" name="Google Shape;1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650" y="1315625"/>
            <a:ext cx="675325" cy="6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6"/>
          <p:cNvSpPr/>
          <p:nvPr/>
        </p:nvSpPr>
        <p:spPr>
          <a:xfrm>
            <a:off x="1024000" y="358975"/>
            <a:ext cx="44442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6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6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39" name="Google Shape;539;p76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6"/>
          <p:cNvSpPr txBox="1"/>
          <p:nvPr>
            <p:ph type="title"/>
          </p:nvPr>
        </p:nvSpPr>
        <p:spPr>
          <a:xfrm>
            <a:off x="1259400" y="358975"/>
            <a:ext cx="413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Material Licenciado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76"/>
          <p:cNvSpPr txBox="1"/>
          <p:nvPr/>
        </p:nvSpPr>
        <p:spPr>
          <a:xfrm>
            <a:off x="402850" y="1264525"/>
            <a:ext cx="83295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Este documento está licenciado sob uma licença Creative Commons CC BY-NC-SA 4.0.</a:t>
            </a:r>
            <a:endParaRPr b="1"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Texto da licença: </a:t>
            </a:r>
            <a:r>
              <a:rPr lang="pt-BR" sz="15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https://creativecommons.org/licenses/by-nc-sa/4.0/deed.pt-br</a:t>
            </a:r>
            <a:br>
              <a:rPr b="1" lang="pt-B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1" sz="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Esta licença permite que outros remixem, adaptem e criem a partir do seu trabalho para fins não comerciais, desde que atribuam a você o devido crédito e que licenciem as novas criações sob termos idênticos.</a:t>
            </a: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2" name="Google Shape;54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75" y="2680725"/>
            <a:ext cx="419450" cy="46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875" y="3300981"/>
            <a:ext cx="419450" cy="45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875" y="3856910"/>
            <a:ext cx="419450" cy="44124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6"/>
          <p:cNvSpPr txBox="1"/>
          <p:nvPr/>
        </p:nvSpPr>
        <p:spPr>
          <a:xfrm>
            <a:off x="957150" y="258050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Atribuição </a:t>
            </a:r>
            <a:r>
              <a:rPr lang="pt-B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deve dar o crédito apropriado, prover um link para a licença e indicar se mudanças foram feitas.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6" name="Google Shape;546;p76"/>
          <p:cNvSpPr txBox="1"/>
          <p:nvPr/>
        </p:nvSpPr>
        <p:spPr>
          <a:xfrm>
            <a:off x="957150" y="3300975"/>
            <a:ext cx="64578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NãoComercial </a:t>
            </a:r>
            <a:r>
              <a:rPr lang="pt-B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— Você não pode usar o material para fins comerciais.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7" name="Google Shape;547;p76"/>
          <p:cNvSpPr txBox="1"/>
          <p:nvPr/>
        </p:nvSpPr>
        <p:spPr>
          <a:xfrm>
            <a:off x="957150" y="3755950"/>
            <a:ext cx="6784200" cy="7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CompartilhaIgual</a:t>
            </a:r>
            <a:r>
              <a:rPr lang="pt-BR" sz="1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— Se você remixar, transformar, ou criar a partir do material, tem de distribuir as suas contribuições sob a mesma licença que o original.</a:t>
            </a:r>
            <a:endParaRPr sz="1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48" name="Google Shape;548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8527" y="357113"/>
            <a:ext cx="1730925" cy="6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65775" y="2571750"/>
            <a:ext cx="825774" cy="17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1"/>
          <p:cNvSpPr txBox="1"/>
          <p:nvPr>
            <p:ph idx="1" type="body"/>
          </p:nvPr>
        </p:nvSpPr>
        <p:spPr>
          <a:xfrm>
            <a:off x="311700" y="1152475"/>
            <a:ext cx="56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Estudos de Rodrigues (2015):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○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Estudantes com o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pensamento computacional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desenvolvido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obtive- ram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 resultado, cerca de 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5% a 13%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superior em todos os eixos cognitivos exigidos no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ENEM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em relação aos demais estudantes.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Habilidade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que todos deveriam possuir.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41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8" name="Google Shape;178;p41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1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Pensamento Computacional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41"/>
          <p:cNvPicPr preferRelativeResize="0"/>
          <p:nvPr/>
        </p:nvPicPr>
        <p:blipFill rotWithShape="1">
          <a:blip r:embed="rId4">
            <a:alphaModFix/>
          </a:blip>
          <a:srcRect b="11359" l="13124" r="15196" t="17551"/>
          <a:stretch/>
        </p:blipFill>
        <p:spPr>
          <a:xfrm>
            <a:off x="6203450" y="1388524"/>
            <a:ext cx="2786224" cy="276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42"/>
          <p:cNvSpPr txBox="1"/>
          <p:nvPr>
            <p:ph idx="1" type="body"/>
          </p:nvPr>
        </p:nvSpPr>
        <p:spPr>
          <a:xfrm>
            <a:off x="311700" y="1152475"/>
            <a:ext cx="577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Estudos de Silva e Meneghetti (2022):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○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Apresentam que os pilares do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pensamento computacional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estão envolvidos na resolução de questões de matemática do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ENEM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 dos principais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vestibulares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 Brasil.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Essencial para a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compreensão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 problemas e a </a:t>
            </a:r>
            <a:r>
              <a:rPr b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elaboração </a:t>
            </a: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para solução.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42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2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9" name="Google Shape;189;p42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2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Pensamento Computacional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42"/>
          <p:cNvPicPr preferRelativeResize="0"/>
          <p:nvPr/>
        </p:nvPicPr>
        <p:blipFill rotWithShape="1">
          <a:blip r:embed="rId4">
            <a:alphaModFix/>
          </a:blip>
          <a:srcRect b="0" l="0" r="0" t="13577"/>
          <a:stretch/>
        </p:blipFill>
        <p:spPr>
          <a:xfrm>
            <a:off x="6386100" y="1345636"/>
            <a:ext cx="2379776" cy="290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3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3"/>
          <p:cNvSpPr txBox="1"/>
          <p:nvPr>
            <p:ph idx="1" type="body"/>
          </p:nvPr>
        </p:nvSpPr>
        <p:spPr>
          <a:xfrm>
            <a:off x="311700" y="1609675"/>
            <a:ext cx="5620800" cy="18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00000"/>
                </a:solidFill>
                <a:highlight>
                  <a:srgbClr val="FFD966"/>
                </a:highlight>
                <a:latin typeface="Proxima Nova"/>
                <a:ea typeface="Proxima Nova"/>
                <a:cs typeface="Proxima Nova"/>
                <a:sym typeface="Proxima Nova"/>
              </a:rPr>
              <a:t>Quatro Pilares Básicos</a:t>
            </a:r>
            <a:endParaRPr b="1" sz="2200">
              <a:solidFill>
                <a:srgbClr val="000000"/>
              </a:solidFill>
              <a:highlight>
                <a:srgbClr val="FFD96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Decomposição;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Reconhecimento de padrões;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Abstração;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Algoritmos.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43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43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0" name="Google Shape;200;p43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3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Pilares de PC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7353" y="1174300"/>
            <a:ext cx="4281672" cy="341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4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4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4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0" name="Google Shape;210;p44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4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Pilares de PC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44"/>
          <p:cNvSpPr txBox="1"/>
          <p:nvPr/>
        </p:nvSpPr>
        <p:spPr>
          <a:xfrm>
            <a:off x="311700" y="1228675"/>
            <a:ext cx="85608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Decomposição: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dividir a questão em problemas menores e, portanto, mais fáceis;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Padrões: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identificar o padrão ou os padrões que geram o problema;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Abstração: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ignorar os detalhes de uma solução de modo que ela possa ser válida para diversos problemas;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Algoritmo: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 estipular ordem ou sequência de passos para resolver o problema.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5"/>
          <p:cNvSpPr/>
          <p:nvPr/>
        </p:nvSpPr>
        <p:spPr>
          <a:xfrm>
            <a:off x="1024000" y="358975"/>
            <a:ext cx="8120100" cy="602100"/>
          </a:xfrm>
          <a:prstGeom prst="rect">
            <a:avLst/>
          </a:prstGeom>
          <a:solidFill>
            <a:srgbClr val="0CB5B9"/>
          </a:solidFill>
          <a:ln cap="flat" cmpd="sng" w="9525">
            <a:solidFill>
              <a:srgbClr val="0CB5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5"/>
          <p:cNvSpPr/>
          <p:nvPr/>
        </p:nvSpPr>
        <p:spPr>
          <a:xfrm>
            <a:off x="0" y="4649400"/>
            <a:ext cx="9167400" cy="49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5"/>
          <p:cNvSpPr txBox="1"/>
          <p:nvPr/>
        </p:nvSpPr>
        <p:spPr>
          <a:xfrm>
            <a:off x="0" y="4631900"/>
            <a:ext cx="92094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0101010101010101000010100101010101010101010000101011101110100011100010010101010101010101010101010001010101010101010000101001010101010101010100001010111011101000111000100101010101010101010101010100</a:t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0" name="Google Shape;220;p45"/>
          <p:cNvPicPr preferRelativeResize="0"/>
          <p:nvPr/>
        </p:nvPicPr>
        <p:blipFill rotWithShape="1">
          <a:blip r:embed="rId3">
            <a:alphaModFix/>
          </a:blip>
          <a:srcRect b="25521" l="28900" r="30814" t="4917"/>
          <a:stretch/>
        </p:blipFill>
        <p:spPr>
          <a:xfrm>
            <a:off x="235400" y="201200"/>
            <a:ext cx="613604" cy="88824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>
            <p:ph type="title"/>
          </p:nvPr>
        </p:nvSpPr>
        <p:spPr>
          <a:xfrm>
            <a:off x="1259400" y="358975"/>
            <a:ext cx="79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Aplicabilidade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45"/>
          <p:cNvSpPr txBox="1"/>
          <p:nvPr/>
        </p:nvSpPr>
        <p:spPr>
          <a:xfrm>
            <a:off x="311700" y="1152475"/>
            <a:ext cx="8528700" cy="3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aleway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Ao entender que PC está ligado a sistematizar a resolução de problemas por meio da construção de algoritmos, fica evidente que uma das formas mais simples de exercitar essa habilidade é </a:t>
            </a:r>
            <a:r>
              <a:rPr b="1" lang="pt-BR" sz="2200">
                <a:latin typeface="Proxima Nova"/>
                <a:ea typeface="Proxima Nova"/>
                <a:cs typeface="Proxima Nova"/>
                <a:sym typeface="Proxima Nova"/>
              </a:rPr>
              <a:t>instruir o computador a realizar tarefas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Proxima Nova"/>
              <a:buChar char="●"/>
            </a:pP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E assim, também se desenvolve uma série de habilidades importantes: </a:t>
            </a:r>
            <a:r>
              <a:rPr i="1" lang="pt-BR" sz="2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pensamento crítico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pt-BR" sz="22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criatividade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pt-BR" sz="22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comunicação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pt-BR" sz="2200">
                <a:solidFill>
                  <a:srgbClr val="1155CC"/>
                </a:solidFill>
                <a:latin typeface="Proxima Nova"/>
                <a:ea typeface="Proxima Nova"/>
                <a:cs typeface="Proxima Nova"/>
                <a:sym typeface="Proxima Nova"/>
              </a:rPr>
              <a:t>raciocínio lógico</a:t>
            </a:r>
            <a:r>
              <a:rPr i="1" lang="pt-BR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pt-BR" sz="22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colaboração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pt-BR" sz="220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flexibilidade</a:t>
            </a:r>
            <a:r>
              <a:rPr i="1" lang="pt-BR" sz="2200">
                <a:latin typeface="Proxima Nova"/>
                <a:ea typeface="Proxima Nova"/>
                <a:cs typeface="Proxima Nova"/>
                <a:sym typeface="Proxima Nova"/>
              </a:rPr>
              <a:t>, </a:t>
            </a:r>
            <a:r>
              <a:rPr i="1" lang="pt-BR" sz="22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adaptabilidade</a:t>
            </a:r>
            <a:r>
              <a:rPr lang="pt-BR" sz="2200">
                <a:latin typeface="Proxima Nova"/>
                <a:ea typeface="Proxima Nova"/>
                <a:cs typeface="Proxima Nova"/>
                <a:sym typeface="Proxima Nova"/>
              </a:rPr>
              <a:t>, entre outras. </a:t>
            </a:r>
            <a:endParaRPr sz="2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